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8" r:id="rId2"/>
    <p:sldId id="261" r:id="rId3"/>
    <p:sldId id="262" r:id="rId4"/>
    <p:sldId id="270" r:id="rId5"/>
    <p:sldId id="271" r:id="rId6"/>
    <p:sldId id="273" r:id="rId7"/>
    <p:sldId id="265" r:id="rId8"/>
    <p:sldId id="266" r:id="rId9"/>
    <p:sldId id="267" r:id="rId1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8E253E-864B-4B95-BBDC-09DEDE04E77A}" v="268" dt="2025-02-02T15:13:24.220"/>
    <p1510:client id="{AEBF806C-910B-4633-BDE5-C868C9CC7FB2}" v="4" dt="2025-02-02T16:53:29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1" autoAdjust="0"/>
    <p:restoredTop sz="99825" autoAdjust="0"/>
  </p:normalViewPr>
  <p:slideViewPr>
    <p:cSldViewPr snapToGrid="0">
      <p:cViewPr varScale="1">
        <p:scale>
          <a:sx n="71" d="100"/>
          <a:sy n="71" d="100"/>
        </p:scale>
        <p:origin x="-38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22F36-EED1-4497-AD8A-69BE2494C0E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AC4434C-29AC-46B8-87BA-6BB8EF2958A2}">
      <dgm:prSet phldrT="[Текст]"/>
      <dgm:spPr/>
      <dgm:t>
        <a:bodyPr/>
        <a:lstStyle/>
        <a:p>
          <a:r>
            <a:rPr lang="ru-RU" dirty="0" smtClean="0"/>
            <a:t>Аксютин Олег Романович</a:t>
          </a:r>
          <a:endParaRPr lang="ru-RU" dirty="0"/>
        </a:p>
      </dgm:t>
    </dgm:pt>
    <dgm:pt modelId="{99FA0A5B-0359-466A-B629-D599B7DEBAE9}" type="parTrans" cxnId="{59DFF1D1-7922-4936-803B-62D3DDB5A941}">
      <dgm:prSet/>
      <dgm:spPr/>
      <dgm:t>
        <a:bodyPr/>
        <a:lstStyle/>
        <a:p>
          <a:endParaRPr lang="ru-RU"/>
        </a:p>
      </dgm:t>
    </dgm:pt>
    <dgm:pt modelId="{3BE34DCA-8547-4771-BBB9-C6B514DB91A9}" type="sibTrans" cxnId="{59DFF1D1-7922-4936-803B-62D3DDB5A941}">
      <dgm:prSet/>
      <dgm:spPr/>
      <dgm:t>
        <a:bodyPr/>
        <a:lstStyle/>
        <a:p>
          <a:endParaRPr lang="ru-RU"/>
        </a:p>
      </dgm:t>
    </dgm:pt>
    <dgm:pt modelId="{0D0D91B0-15B7-4AEA-9E5F-C0393D736544}">
      <dgm:prSet phldrT="[Текст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 dirty="0"/>
        </a:p>
      </dgm:t>
    </dgm:pt>
    <dgm:pt modelId="{458DD2B5-72ED-47A2-9CFF-A4267D8D8746}" type="parTrans" cxnId="{E0763722-CF17-43EF-8E95-30958ABAAA2D}">
      <dgm:prSet/>
      <dgm:spPr/>
      <dgm:t>
        <a:bodyPr/>
        <a:lstStyle/>
        <a:p>
          <a:endParaRPr lang="ru-RU"/>
        </a:p>
      </dgm:t>
    </dgm:pt>
    <dgm:pt modelId="{7B1629D3-1081-4A7F-9085-A7A001E9B121}" type="sibTrans" cxnId="{E0763722-CF17-43EF-8E95-30958ABAAA2D}">
      <dgm:prSet/>
      <dgm:spPr/>
      <dgm:t>
        <a:bodyPr/>
        <a:lstStyle/>
        <a:p>
          <a:endParaRPr lang="ru-RU"/>
        </a:p>
      </dgm:t>
    </dgm:pt>
    <dgm:pt modelId="{FC7D144E-6945-4F80-BCD2-BB9DBCD6D6DD}" type="pres">
      <dgm:prSet presAssocID="{67622F36-EED1-4497-AD8A-69BE2494C0E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DA7CEA6-D78B-435E-8DC2-0C67C37D7CC2}" type="pres">
      <dgm:prSet presAssocID="{FAC4434C-29AC-46B8-87BA-6BB8EF2958A2}" presName="linNode" presStyleCnt="0"/>
      <dgm:spPr/>
    </dgm:pt>
    <dgm:pt modelId="{9704D651-83D2-4EA3-B1FE-A037B27653CA}" type="pres">
      <dgm:prSet presAssocID="{FAC4434C-29AC-46B8-87BA-6BB8EF2958A2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106EF75-3B6E-46A4-BD3A-2E089C8195AB}" type="pres">
      <dgm:prSet presAssocID="{FAC4434C-29AC-46B8-87BA-6BB8EF2958A2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0763722-CF17-43EF-8E95-30958ABAAA2D}" srcId="{FAC4434C-29AC-46B8-87BA-6BB8EF2958A2}" destId="{0D0D91B0-15B7-4AEA-9E5F-C0393D736544}" srcOrd="0" destOrd="0" parTransId="{458DD2B5-72ED-47A2-9CFF-A4267D8D8746}" sibTransId="{7B1629D3-1081-4A7F-9085-A7A001E9B121}"/>
    <dgm:cxn modelId="{59DFF1D1-7922-4936-803B-62D3DDB5A941}" srcId="{67622F36-EED1-4497-AD8A-69BE2494C0ED}" destId="{FAC4434C-29AC-46B8-87BA-6BB8EF2958A2}" srcOrd="0" destOrd="0" parTransId="{99FA0A5B-0359-466A-B629-D599B7DEBAE9}" sibTransId="{3BE34DCA-8547-4771-BBB9-C6B514DB91A9}"/>
    <dgm:cxn modelId="{DF255E9B-A6BA-4F27-AFF1-25AABB5810B0}" type="presOf" srcId="{FAC4434C-29AC-46B8-87BA-6BB8EF2958A2}" destId="{9704D651-83D2-4EA3-B1FE-A037B27653CA}" srcOrd="0" destOrd="0" presId="urn:microsoft.com/office/officeart/2005/8/layout/vList5"/>
    <dgm:cxn modelId="{B7F420C6-A996-4425-B9AF-68592B74EC72}" type="presOf" srcId="{67622F36-EED1-4497-AD8A-69BE2494C0ED}" destId="{FC7D144E-6945-4F80-BCD2-BB9DBCD6D6DD}" srcOrd="0" destOrd="0" presId="urn:microsoft.com/office/officeart/2005/8/layout/vList5"/>
    <dgm:cxn modelId="{D8D879B7-6E27-4BB0-A6DB-5A603A752664}" type="presOf" srcId="{0D0D91B0-15B7-4AEA-9E5F-C0393D736544}" destId="{7106EF75-3B6E-46A4-BD3A-2E089C8195AB}" srcOrd="0" destOrd="0" presId="urn:microsoft.com/office/officeart/2005/8/layout/vList5"/>
    <dgm:cxn modelId="{0AAC5653-10D9-431E-9446-79F4B4C92568}" type="presParOf" srcId="{FC7D144E-6945-4F80-BCD2-BB9DBCD6D6DD}" destId="{1DA7CEA6-D78B-435E-8DC2-0C67C37D7CC2}" srcOrd="0" destOrd="0" presId="urn:microsoft.com/office/officeart/2005/8/layout/vList5"/>
    <dgm:cxn modelId="{2AD4A436-0F64-4807-9675-38DAD050E6BB}" type="presParOf" srcId="{1DA7CEA6-D78B-435E-8DC2-0C67C37D7CC2}" destId="{9704D651-83D2-4EA3-B1FE-A037B27653CA}" srcOrd="0" destOrd="0" presId="urn:microsoft.com/office/officeart/2005/8/layout/vList5"/>
    <dgm:cxn modelId="{8DCF92C7-6017-496C-95FB-696128F86C97}" type="presParOf" srcId="{1DA7CEA6-D78B-435E-8DC2-0C67C37D7CC2}" destId="{7106EF75-3B6E-46A4-BD3A-2E089C8195A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6EF75-3B6E-46A4-BD3A-2E089C8195AB}">
      <dsp:nvSpPr>
        <dsp:cNvPr id="0" name=""/>
        <dsp:cNvSpPr/>
      </dsp:nvSpPr>
      <dsp:spPr>
        <a:xfrm rot="5400000">
          <a:off x="5341875" y="-1239358"/>
          <a:ext cx="3270326" cy="6566624"/>
        </a:xfrm>
        <a:prstGeom prst="round2Same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6500" kern="1200" dirty="0"/>
        </a:p>
      </dsp:txBody>
      <dsp:txXfrm rot="-5400000">
        <a:off x="3693726" y="568435"/>
        <a:ext cx="6406980" cy="2951038"/>
      </dsp:txXfrm>
    </dsp:sp>
    <dsp:sp modelId="{9704D651-83D2-4EA3-B1FE-A037B27653CA}">
      <dsp:nvSpPr>
        <dsp:cNvPr id="0" name=""/>
        <dsp:cNvSpPr/>
      </dsp:nvSpPr>
      <dsp:spPr>
        <a:xfrm>
          <a:off x="0" y="0"/>
          <a:ext cx="3693726" cy="4087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Аксютин Олег Романович</a:t>
          </a:r>
          <a:endParaRPr lang="ru-RU" sz="4500" kern="1200" dirty="0"/>
        </a:p>
      </dsp:txBody>
      <dsp:txXfrm>
        <a:off x="180313" y="180313"/>
        <a:ext cx="3333100" cy="3727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68147666-B5DA-42D7-860C-6326547BCB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004B30F-0DFB-41D3-B073-686D18F499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BFBDF-78BA-4949-898D-EAD6E750AE6A}" type="datetime1">
              <a:rPr lang="ru-RU" smtClean="0"/>
              <a:t>11.05.2025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02567D83-C42A-4FDB-8FA9-7C1D7EEC8C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6412F133-C81D-4A71-81A9-DCF01AE09B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F1C08-02AE-4968-A72D-572883DF4A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465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CB6C3-6DFD-4167-A658-5BE28C6F2E89}" type="datetime1">
              <a:rPr lang="ru-RU" smtClean="0"/>
              <a:pPr/>
              <a:t>11.05.2025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77A0C-2EBD-498E-B4E9-127161EE7B6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61613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26E71D3-32FD-4BA5-B5EB-6BA9A9FD8591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5AF4B-3067-46C7-9F81-423C1983FDBA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76350-5A7E-49DF-99E3-394F6CC410C2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093FAE-6D00-4E44-978A-F35CBD440AC4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1024B8-AC39-4FCC-A1F2-3D04B286AAD6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D38531-F63B-46B5-A1F2-4DAD01111027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8A567-3EB0-43DA-894A-BE4F62865DB3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780E6-16D2-4C01-BF69-64889FBB0B25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EF6A54-205A-4894-85CA-836FFE127AC4}" type="datetime1">
              <a:rPr lang="ru-RU" noProof="0" smtClean="0"/>
              <a:t>11.05.2025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59E4B2-A3D8-4E01-8BC6-84D9C784D038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7D021-FD91-4644-8402-293C117D3111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446B8D-7EB0-4130-A1FC-46E3E64ABB45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7574F0-16D3-408F-93FA-6916DC1BAD3F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8FA92F-4FA8-43EA-8BD5-5329899B798B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9D3BB-142D-4258-B666-85B58B1145CB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E524F-E058-4C39-9ED8-E9101EFBBB22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762E06-9654-4BE2-A90A-221151FA31EE}" type="datetime1">
              <a:rPr lang="ru-RU" noProof="0" smtClean="0"/>
              <a:t>11.05.2025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DDB632F-057E-4E6C-9691-0FCDB525310C}" type="datetime1">
              <a:rPr lang="ru-RU" noProof="0" smtClean="0"/>
              <a:t>11.05.2025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0" smtClean="0"/>
              <a:pPr/>
              <a:t>‹#›</a:t>
            </a:fld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На </a:t>
            </a:r>
            <a:r>
              <a:rPr lang="en-US" dirty="0" smtClean="0"/>
              <a:t>python 3 </a:t>
            </a:r>
            <a:r>
              <a:rPr lang="ru-RU" dirty="0" smtClean="0"/>
              <a:t>с использованием </a:t>
            </a:r>
            <a:r>
              <a:rPr lang="en-US" dirty="0" smtClean="0"/>
              <a:t>AIOGRAM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 smtClean="0">
                <a:latin typeface="+mj-lt"/>
                <a:cs typeface="+mj-cs"/>
              </a:rPr>
              <a:t>AI Hub</a:t>
            </a:r>
            <a:endParaRPr lang="en-US" sz="72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76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 smtClean="0"/>
              <a:t>Автор</a:t>
            </a:r>
            <a:endParaRPr lang="ru-RU" dirty="0"/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448266272"/>
              </p:ext>
            </p:extLst>
          </p:nvPr>
        </p:nvGraphicFramePr>
        <p:xfrm>
          <a:off x="1198282" y="1748117"/>
          <a:ext cx="10260351" cy="4087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90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 smtClean="0"/>
              <a:t>Обзор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41410" y="1613647"/>
            <a:ext cx="4668061" cy="5096435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Идея:</a:t>
            </a:r>
            <a:r>
              <a:rPr lang="ru-RU" dirty="0"/>
              <a:t> </a:t>
            </a:r>
            <a:r>
              <a:rPr lang="ru-RU" dirty="0" err="1"/>
              <a:t>Telegram</a:t>
            </a:r>
            <a:r>
              <a:rPr lang="ru-RU" dirty="0"/>
              <a:t>-бот, предоставляющий единый интерфейс для взаимодействия с различными моделями искусственного интеллекта (текст, изображения, аудио) от ведущих провайдеров.</a:t>
            </a:r>
          </a:p>
          <a:p>
            <a:r>
              <a:rPr lang="ru-RU" b="1" dirty="0"/>
              <a:t>Цель:</a:t>
            </a:r>
            <a:r>
              <a:rPr lang="ru-RU" dirty="0"/>
              <a:t> Упростить доступ к AI-инструментам, позволить пользователям легко выбирать модели и сравнивать их эффективность.</a:t>
            </a:r>
          </a:p>
          <a:p>
            <a:r>
              <a:rPr lang="ru-RU" b="1" dirty="0"/>
              <a:t>Ключевые особенности:</a:t>
            </a:r>
            <a:endParaRPr lang="ru-RU" dirty="0"/>
          </a:p>
          <a:p>
            <a:pPr lvl="1"/>
            <a:r>
              <a:rPr lang="ru-RU" dirty="0"/>
              <a:t>Централизованный доступ к AI (</a:t>
            </a:r>
            <a:r>
              <a:rPr lang="ru-RU" b="1" dirty="0" err="1"/>
              <a:t>Gemini</a:t>
            </a:r>
            <a:r>
              <a:rPr lang="ru-RU" dirty="0"/>
              <a:t>, </a:t>
            </a:r>
            <a:r>
              <a:rPr lang="ru-RU" b="1" dirty="0" err="1"/>
              <a:t>Llama</a:t>
            </a:r>
            <a:r>
              <a:rPr lang="ru-RU" dirty="0"/>
              <a:t>, </a:t>
            </a:r>
            <a:r>
              <a:rPr lang="ru-RU" b="1" dirty="0" err="1"/>
              <a:t>Midjourney</a:t>
            </a:r>
            <a:r>
              <a:rPr lang="ru-RU" dirty="0"/>
              <a:t>, </a:t>
            </a:r>
            <a:r>
              <a:rPr lang="ru-RU" b="1" dirty="0"/>
              <a:t>FLUX</a:t>
            </a:r>
            <a:r>
              <a:rPr lang="ru-RU" dirty="0"/>
              <a:t>, </a:t>
            </a:r>
            <a:r>
              <a:rPr lang="ru-RU" b="1" dirty="0" err="1"/>
              <a:t>Whisper</a:t>
            </a:r>
            <a:r>
              <a:rPr lang="ru-RU" dirty="0"/>
              <a:t> и др.)</a:t>
            </a:r>
          </a:p>
          <a:p>
            <a:pPr lvl="1"/>
            <a:r>
              <a:rPr lang="ru-RU" dirty="0"/>
              <a:t>Два режима работы: "</a:t>
            </a:r>
            <a:r>
              <a:rPr lang="ru-RU" i="1" dirty="0" err="1"/>
              <a:t>Single</a:t>
            </a:r>
            <a:r>
              <a:rPr lang="ru-RU" dirty="0"/>
              <a:t>" (прямое взаимодействие) и "</a:t>
            </a:r>
            <a:r>
              <a:rPr lang="ru-RU" i="1" dirty="0" err="1"/>
              <a:t>Arena</a:t>
            </a:r>
            <a:r>
              <a:rPr lang="ru-RU" dirty="0"/>
              <a:t>" (сравнение моделей).</a:t>
            </a:r>
          </a:p>
          <a:p>
            <a:pPr lvl="1"/>
            <a:r>
              <a:rPr lang="ru-RU" dirty="0"/>
              <a:t>Поддержка </a:t>
            </a:r>
            <a:r>
              <a:rPr lang="ru-RU" dirty="0" err="1"/>
              <a:t>мультимодальных</a:t>
            </a:r>
            <a:r>
              <a:rPr lang="ru-RU" dirty="0"/>
              <a:t> запросов: текст, голос (с </a:t>
            </a:r>
            <a:r>
              <a:rPr lang="ru-RU" dirty="0" err="1"/>
              <a:t>транскрибацией</a:t>
            </a:r>
            <a:r>
              <a:rPr lang="ru-RU" dirty="0"/>
              <a:t>), изображения.</a:t>
            </a:r>
          </a:p>
          <a:p>
            <a:pPr lvl="1"/>
            <a:r>
              <a:rPr lang="ru-RU" dirty="0"/>
              <a:t>Гибкая настройка через меню.</a:t>
            </a:r>
          </a:p>
          <a:p>
            <a:pPr lvl="1"/>
            <a:r>
              <a:rPr lang="ru-RU" dirty="0"/>
              <a:t>Модульная архитектура для легкого расширения.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80" y="733876"/>
            <a:ext cx="4229691" cy="491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режима и выбор модели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5459" y="1600200"/>
            <a:ext cx="4303059" cy="1473198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выбор </a:t>
            </a:r>
            <a:r>
              <a:rPr lang="ru-RU" b="1" dirty="0"/>
              <a:t>режима работы</a:t>
            </a:r>
            <a:r>
              <a:rPr lang="ru-RU" dirty="0"/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b="1" dirty="0"/>
              <a:t>Обычный режим (</a:t>
            </a:r>
            <a:r>
              <a:rPr lang="ru-RU" b="1" dirty="0" err="1"/>
              <a:t>Single</a:t>
            </a:r>
            <a:r>
              <a:rPr lang="ru-RU" b="1" dirty="0"/>
              <a:t>)</a:t>
            </a:r>
            <a:r>
              <a:rPr lang="ru-RU" dirty="0"/>
              <a:t>: Для прямого диалога с выбранной моделью.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b="1" dirty="0"/>
              <a:t>Арена (</a:t>
            </a:r>
            <a:r>
              <a:rPr lang="ru-RU" b="1" dirty="0" err="1"/>
              <a:t>Arena</a:t>
            </a:r>
            <a:r>
              <a:rPr lang="ru-RU" b="1" dirty="0"/>
              <a:t>)</a:t>
            </a:r>
            <a:r>
              <a:rPr lang="ru-RU" dirty="0"/>
              <a:t>: Для сравнения двух моделей на одном запросе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7732059" y="1600200"/>
            <a:ext cx="3872753" cy="161215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В </a:t>
            </a:r>
            <a:r>
              <a:rPr lang="ru-RU" dirty="0"/>
              <a:t>режиме </a:t>
            </a:r>
            <a:r>
              <a:rPr lang="ru-RU" b="1" dirty="0" err="1"/>
              <a:t>Arena</a:t>
            </a:r>
            <a:r>
              <a:rPr lang="ru-RU" dirty="0"/>
              <a:t>: Выбирается </a:t>
            </a:r>
            <a:r>
              <a:rPr lang="ru-RU" b="1" dirty="0"/>
              <a:t>тип контента</a:t>
            </a:r>
            <a:r>
              <a:rPr lang="ru-RU" dirty="0"/>
              <a:t> для сравнения (текстовые ответы или сгенерированные изображения</a:t>
            </a:r>
            <a:r>
              <a:rPr lang="ru-RU" dirty="0" smtClean="0"/>
              <a:t>).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09" y="3388659"/>
            <a:ext cx="4178467" cy="1772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623" y="3255421"/>
            <a:ext cx="2657846" cy="2391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127" y="3530974"/>
            <a:ext cx="41624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Текст 4"/>
          <p:cNvSpPr txBox="1">
            <a:spLocks/>
          </p:cNvSpPr>
          <p:nvPr/>
        </p:nvSpPr>
        <p:spPr>
          <a:xfrm>
            <a:off x="4831978" y="1532966"/>
            <a:ext cx="2755150" cy="16793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 режиме </a:t>
            </a:r>
            <a:r>
              <a:rPr lang="ru-RU" b="1" dirty="0" err="1"/>
              <a:t>Single</a:t>
            </a:r>
            <a:r>
              <a:rPr lang="ru-RU" dirty="0"/>
              <a:t>: Вы последовательно выбираете </a:t>
            </a:r>
            <a:r>
              <a:rPr lang="ru-RU" b="1" dirty="0"/>
              <a:t>провайдера</a:t>
            </a:r>
            <a:r>
              <a:rPr lang="ru-RU" dirty="0"/>
              <a:t> (</a:t>
            </a:r>
            <a:r>
              <a:rPr lang="ru-RU" dirty="0" err="1"/>
              <a:t>Gemini</a:t>
            </a:r>
            <a:r>
              <a:rPr lang="ru-RU" dirty="0"/>
              <a:t>, </a:t>
            </a:r>
            <a:r>
              <a:rPr lang="ru-RU" dirty="0" err="1"/>
              <a:t>Llama</a:t>
            </a:r>
            <a:r>
              <a:rPr lang="ru-RU" dirty="0"/>
              <a:t> и др.) и затем конкретную </a:t>
            </a:r>
            <a:r>
              <a:rPr lang="ru-RU" b="1" dirty="0"/>
              <a:t>модель</a:t>
            </a:r>
            <a:r>
              <a:rPr lang="ru-RU" dirty="0"/>
              <a:t> из списка.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79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Режим "</a:t>
            </a:r>
            <a:r>
              <a:rPr lang="en-US" b="1" dirty="0"/>
              <a:t>Single"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В этом режиме вы общаетесь напрямую с AI моделью, которую выбрали.</a:t>
            </a:r>
          </a:p>
          <a:p>
            <a:r>
              <a:rPr lang="ru-RU" dirty="0"/>
              <a:t>Бот поддерживает </a:t>
            </a:r>
            <a:r>
              <a:rPr lang="ru-RU" b="1" dirty="0"/>
              <a:t>различные форматы запросов</a:t>
            </a:r>
            <a:r>
              <a:rPr lang="ru-RU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b="1" dirty="0"/>
              <a:t>Текст:</a:t>
            </a:r>
            <a:r>
              <a:rPr lang="ru-RU" dirty="0"/>
              <a:t> Отправляйте текст для генерации ответов или изображений.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b="1" dirty="0"/>
              <a:t>Голос:</a:t>
            </a:r>
            <a:r>
              <a:rPr lang="ru-RU" dirty="0"/>
              <a:t> Бот автоматически транскрибирует голосовое сообщение (используя </a:t>
            </a:r>
            <a:r>
              <a:rPr lang="ru-RU" dirty="0" err="1"/>
              <a:t>Whisper</a:t>
            </a:r>
            <a:r>
              <a:rPr lang="ru-RU" dirty="0"/>
              <a:t>) и передает текст модели.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b="1" dirty="0"/>
              <a:t>Изображения:</a:t>
            </a:r>
            <a:r>
              <a:rPr lang="ru-RU" dirty="0"/>
              <a:t> Прикрепляйте фото к запросу для анализа (</a:t>
            </a:r>
            <a:r>
              <a:rPr lang="ru-RU" dirty="0" err="1"/>
              <a:t>ImgToText</a:t>
            </a:r>
            <a:r>
              <a:rPr lang="ru-RU" dirty="0"/>
              <a:t>) или для использования </a:t>
            </a:r>
            <a:r>
              <a:rPr lang="ru-RU" dirty="0" err="1"/>
              <a:t>мультимодальными</a:t>
            </a:r>
            <a:r>
              <a:rPr lang="ru-RU" dirty="0"/>
              <a:t> моделями; получайте сгенерированные изображения (</a:t>
            </a:r>
            <a:r>
              <a:rPr lang="ru-RU" dirty="0" err="1"/>
              <a:t>TextToImg</a:t>
            </a:r>
            <a:r>
              <a:rPr lang="ru-RU" dirty="0"/>
              <a:t>).</a:t>
            </a:r>
          </a:p>
          <a:p>
            <a:r>
              <a:rPr lang="ru-RU" dirty="0"/>
              <a:t>Ответы приходят в соответствующем виде (текст или изображение).</a:t>
            </a:r>
          </a:p>
          <a:p>
            <a:endParaRPr lang="ru-RU" dirty="0"/>
          </a:p>
        </p:txBody>
      </p:sp>
      <p:pic>
        <p:nvPicPr>
          <p:cNvPr id="1026" name="Picture 2" descr="C:\Users\User\Downloads\ezgif.com-optimiz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375" y="685800"/>
            <a:ext cx="3040715" cy="540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Режим "Арена": Запрос, Ответы и Голосование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В режиме "Арена" вы отправляете свой запрос (текст, голос или изображение) для сравнения AI моделей.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Бот </a:t>
            </a:r>
            <a:r>
              <a:rPr lang="ru-RU" i="1" dirty="0"/>
              <a:t>случайным образом</a:t>
            </a:r>
            <a:r>
              <a:rPr lang="ru-RU" dirty="0"/>
              <a:t> выбирает две подходящие модели и присылает вам их </a:t>
            </a:r>
            <a:r>
              <a:rPr lang="ru-RU" b="1" dirty="0"/>
              <a:t>ответы на ваш запрос</a:t>
            </a:r>
            <a:r>
              <a:rPr lang="ru-RU" dirty="0"/>
              <a:t> (Ответ 1 модели, Ответ 2 модели).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Сразу после получения ответов появляются кнопки голосования.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Выберите лучший ответ: "Ответ 1 лучше", "Ответ 2 лучше" или "Ни один не нравится" (ничья).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/>
              <a:t>Ваш голос </a:t>
            </a:r>
            <a:r>
              <a:rPr lang="ru-RU" b="1" dirty="0"/>
              <a:t>напрямую влияет на рейтинг</a:t>
            </a:r>
            <a:r>
              <a:rPr lang="ru-RU" dirty="0"/>
              <a:t> моделей по системе </a:t>
            </a:r>
            <a:r>
              <a:rPr lang="ru-RU" dirty="0" err="1"/>
              <a:t>Elo</a:t>
            </a:r>
            <a:r>
              <a:rPr lang="ru-RU" dirty="0"/>
              <a:t>, помогая определить лучшие из них!</a:t>
            </a:r>
          </a:p>
          <a:p>
            <a:endParaRPr lang="ru-RU" dirty="0"/>
          </a:p>
        </p:txBody>
      </p:sp>
      <p:pic>
        <p:nvPicPr>
          <p:cNvPr id="2050" name="Picture 2" descr="C:\Users\User\Downloads\ezgif.com-optimize (1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084" y="699246"/>
            <a:ext cx="3049539" cy="54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6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0"/>
            <a:ext cx="5934508" cy="1639886"/>
          </a:xfrm>
        </p:spPr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43753" y="1640541"/>
            <a:ext cx="6632169" cy="4150659"/>
          </a:xfrm>
        </p:spPr>
        <p:txBody>
          <a:bodyPr>
            <a:noAutofit/>
          </a:bodyPr>
          <a:lstStyle/>
          <a:p>
            <a:r>
              <a:rPr lang="ru-RU" b="1" dirty="0"/>
              <a:t>Язык:</a:t>
            </a:r>
            <a:r>
              <a:rPr lang="ru-RU" dirty="0"/>
              <a:t> </a:t>
            </a:r>
            <a:r>
              <a:rPr lang="en-US" dirty="0"/>
              <a:t>Python 3</a:t>
            </a:r>
          </a:p>
          <a:p>
            <a:r>
              <a:rPr lang="ru-RU" b="1" dirty="0"/>
              <a:t>Основа бота:</a:t>
            </a:r>
            <a:r>
              <a:rPr lang="ru-RU" dirty="0"/>
              <a:t> </a:t>
            </a:r>
            <a:r>
              <a:rPr lang="en-US" b="1" dirty="0" err="1"/>
              <a:t>aiogram</a:t>
            </a:r>
            <a:r>
              <a:rPr lang="en-US" dirty="0"/>
              <a:t> (</a:t>
            </a:r>
            <a:r>
              <a:rPr lang="ru-RU" dirty="0"/>
              <a:t>асинхронный фреймворк для </a:t>
            </a:r>
            <a:r>
              <a:rPr lang="en-US" dirty="0"/>
              <a:t>Telegram: </a:t>
            </a:r>
            <a:r>
              <a:rPr lang="ru-RU" dirty="0"/>
              <a:t>роутеры, </a:t>
            </a:r>
            <a:r>
              <a:rPr lang="en-US" b="1" dirty="0"/>
              <a:t>FSM</a:t>
            </a:r>
            <a:r>
              <a:rPr lang="en-US" dirty="0"/>
              <a:t>, </a:t>
            </a:r>
            <a:r>
              <a:rPr lang="ru-RU" dirty="0"/>
              <a:t>клавиатуры, </a:t>
            </a:r>
            <a:r>
              <a:rPr lang="en-US" b="1" dirty="0"/>
              <a:t>API</a:t>
            </a:r>
            <a:r>
              <a:rPr lang="en-US" dirty="0"/>
              <a:t>)</a:t>
            </a:r>
          </a:p>
          <a:p>
            <a:r>
              <a:rPr lang="ru-RU" b="1" dirty="0"/>
              <a:t>Взаимодействие с </a:t>
            </a:r>
            <a:r>
              <a:rPr lang="en-US" b="1" dirty="0"/>
              <a:t>AI:</a:t>
            </a:r>
            <a:endParaRPr lang="en-US" dirty="0"/>
          </a:p>
          <a:p>
            <a:pPr lvl="1"/>
            <a:r>
              <a:rPr lang="en-US" b="1" dirty="0" err="1"/>
              <a:t>google-genai</a:t>
            </a:r>
            <a:r>
              <a:rPr lang="en-US" dirty="0"/>
              <a:t> (API </a:t>
            </a:r>
            <a:r>
              <a:rPr lang="ru-RU" dirty="0"/>
              <a:t>для моделей </a:t>
            </a:r>
            <a:r>
              <a:rPr lang="en-US" dirty="0"/>
              <a:t>Google Gemini)</a:t>
            </a:r>
          </a:p>
          <a:p>
            <a:pPr lvl="1"/>
            <a:r>
              <a:rPr lang="en-US" b="1" dirty="0" err="1"/>
              <a:t>groq</a:t>
            </a:r>
            <a:r>
              <a:rPr lang="en-US" dirty="0"/>
              <a:t> (API </a:t>
            </a:r>
            <a:r>
              <a:rPr lang="ru-RU" dirty="0"/>
              <a:t>для моделей </a:t>
            </a:r>
            <a:r>
              <a:rPr lang="en-US" dirty="0"/>
              <a:t>Llama </a:t>
            </a:r>
            <a:r>
              <a:rPr lang="ru-RU" dirty="0"/>
              <a:t>на </a:t>
            </a:r>
            <a:r>
              <a:rPr lang="en-US" dirty="0" err="1"/>
              <a:t>Groq</a:t>
            </a:r>
            <a:r>
              <a:rPr lang="en-US" dirty="0"/>
              <a:t> Cloud)</a:t>
            </a:r>
          </a:p>
          <a:p>
            <a:pPr lvl="1"/>
            <a:r>
              <a:rPr lang="en-US" b="1" dirty="0" err="1"/>
              <a:t>gradio_client</a:t>
            </a:r>
            <a:r>
              <a:rPr lang="en-US" dirty="0"/>
              <a:t> (</a:t>
            </a:r>
            <a:r>
              <a:rPr lang="ru-RU" dirty="0"/>
              <a:t>Интеграция с моделями на </a:t>
            </a:r>
            <a:r>
              <a:rPr lang="en-US" dirty="0"/>
              <a:t>Hugging </a:t>
            </a:r>
            <a:r>
              <a:rPr lang="en-US" dirty="0" smtClean="0"/>
              <a:t>Face: </a:t>
            </a:r>
            <a:r>
              <a:rPr lang="en-US" dirty="0"/>
              <a:t>Whisper, </a:t>
            </a:r>
            <a:r>
              <a:rPr lang="en-US" dirty="0" err="1"/>
              <a:t>Midjourney</a:t>
            </a:r>
            <a:r>
              <a:rPr lang="en-US" dirty="0"/>
              <a:t>, FLUX)</a:t>
            </a:r>
          </a:p>
          <a:p>
            <a:pPr lvl="1"/>
            <a:r>
              <a:rPr lang="en-US" b="1" dirty="0"/>
              <a:t>requests </a:t>
            </a:r>
            <a:r>
              <a:rPr lang="en-US" dirty="0"/>
              <a:t>(HTTP-</a:t>
            </a:r>
            <a:r>
              <a:rPr lang="ru-RU" dirty="0"/>
              <a:t>запросы для скачивания медиа и взаимодействия с </a:t>
            </a:r>
            <a:r>
              <a:rPr lang="en-US" dirty="0"/>
              <a:t>API)</a:t>
            </a:r>
          </a:p>
          <a:p>
            <a:r>
              <a:rPr lang="ru-RU" b="1" dirty="0"/>
              <a:t>Обработка данных:</a:t>
            </a:r>
            <a:endParaRPr lang="ru-RU" dirty="0"/>
          </a:p>
          <a:p>
            <a:pPr lvl="1"/>
            <a:r>
              <a:rPr lang="en-US" b="1" dirty="0"/>
              <a:t>Pillow</a:t>
            </a:r>
            <a:r>
              <a:rPr lang="en-US" dirty="0"/>
              <a:t> (PIL) (</a:t>
            </a:r>
            <a:r>
              <a:rPr lang="ru-RU" dirty="0"/>
              <a:t>Работа с изображениями)</a:t>
            </a:r>
          </a:p>
          <a:p>
            <a:pPr lvl="1"/>
            <a:r>
              <a:rPr lang="en-US" b="1" dirty="0"/>
              <a:t>python-</a:t>
            </a:r>
            <a:r>
              <a:rPr lang="en-US" b="1" dirty="0" err="1"/>
              <a:t>dotenv</a:t>
            </a:r>
            <a:r>
              <a:rPr lang="en-US" dirty="0"/>
              <a:t> (</a:t>
            </a:r>
            <a:r>
              <a:rPr lang="ru-RU" dirty="0"/>
              <a:t>Управление конфигурацией и </a:t>
            </a:r>
            <a:r>
              <a:rPr lang="en-US" dirty="0"/>
              <a:t>API-</a:t>
            </a:r>
            <a:r>
              <a:rPr lang="ru-RU" dirty="0"/>
              <a:t>ключами</a:t>
            </a:r>
            <a:r>
              <a:rPr lang="ru-RU" dirty="0" smtClean="0"/>
              <a:t>)</a:t>
            </a:r>
          </a:p>
          <a:p>
            <a:pPr lvl="1"/>
            <a:r>
              <a:rPr lang="en-US" b="1" dirty="0" smtClean="0"/>
              <a:t>Sqlite3</a:t>
            </a:r>
            <a:r>
              <a:rPr lang="en-US" dirty="0" smtClean="0"/>
              <a:t> (SQL </a:t>
            </a:r>
            <a:r>
              <a:rPr lang="ru-RU" dirty="0" smtClean="0"/>
              <a:t>запросы к реляционной БД)</a:t>
            </a:r>
            <a:endParaRPr lang="ru-RU" dirty="0"/>
          </a:p>
          <a:p>
            <a:r>
              <a:rPr lang="ru-RU" b="1" dirty="0"/>
              <a:t>Асинхронность:</a:t>
            </a:r>
            <a:r>
              <a:rPr lang="ru-RU" dirty="0"/>
              <a:t> </a:t>
            </a:r>
            <a:r>
              <a:rPr lang="en-US" b="1" dirty="0" err="1"/>
              <a:t>asyncio</a:t>
            </a:r>
            <a:r>
              <a:rPr lang="en-US" dirty="0"/>
              <a:t> (</a:t>
            </a:r>
            <a:r>
              <a:rPr lang="ru-RU" dirty="0"/>
              <a:t>для эффективной обработки </a:t>
            </a:r>
            <a:r>
              <a:rPr lang="en-US" dirty="0"/>
              <a:t>I/O </a:t>
            </a:r>
            <a:r>
              <a:rPr lang="ru-RU" dirty="0"/>
              <a:t>операций и запросов к </a:t>
            </a:r>
            <a:r>
              <a:rPr lang="en-US" dirty="0"/>
              <a:t>API)</a:t>
            </a:r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="" xmlns:a16="http://schemas.microsoft.com/office/drawing/2014/main" id="{821B28F6-F9CF-C210-45FD-D2754FC69E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98" r="26398"/>
          <a:stretch/>
        </p:blipFill>
        <p:spPr>
          <a:xfrm>
            <a:off x="7533121" y="7620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8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-22412"/>
            <a:ext cx="5934508" cy="1639886"/>
          </a:xfrm>
        </p:spPr>
        <p:txBody>
          <a:bodyPr/>
          <a:lstStyle/>
          <a:p>
            <a:r>
              <a:rPr lang="ru-RU" dirty="0"/>
              <a:t>Архитектура проекта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60611" y="1707775"/>
            <a:ext cx="6468035" cy="4854389"/>
          </a:xfrm>
        </p:spPr>
        <p:txBody>
          <a:bodyPr>
            <a:noAutofit/>
          </a:bodyPr>
          <a:lstStyle/>
          <a:p>
            <a:r>
              <a:rPr lang="ru-RU" sz="1400" b="1" dirty="0"/>
              <a:t>Модульная структура:</a:t>
            </a:r>
            <a:r>
              <a:rPr lang="ru-RU" sz="1400" dirty="0"/>
              <a:t> Проект разделен на логические компоненты для лучшей организации и расширяемости.</a:t>
            </a:r>
          </a:p>
          <a:p>
            <a:r>
              <a:rPr lang="ru-RU" sz="1400" b="1" dirty="0"/>
              <a:t>Ключевые компоненты:</a:t>
            </a:r>
            <a:endParaRPr lang="ru-RU" sz="1400" dirty="0"/>
          </a:p>
          <a:p>
            <a:pPr lvl="1"/>
            <a:r>
              <a:rPr lang="ru-RU" sz="1200" b="1" dirty="0"/>
              <a:t>main.py</a:t>
            </a:r>
            <a:r>
              <a:rPr lang="ru-RU" sz="1200" dirty="0"/>
              <a:t>: Точка входа, инициализация бота, диспетчера и регистрация моделей.</a:t>
            </a:r>
          </a:p>
          <a:p>
            <a:pPr lvl="1"/>
            <a:r>
              <a:rPr lang="ru-RU" sz="1200" dirty="0"/>
              <a:t>registry.py: Центральный реестр (</a:t>
            </a:r>
            <a:r>
              <a:rPr lang="ru-RU" sz="1200" b="1" i="1" dirty="0" err="1"/>
              <a:t>AIRegistry</a:t>
            </a:r>
            <a:r>
              <a:rPr lang="ru-RU" sz="1200" dirty="0"/>
              <a:t>) для управления AI-моделями. Использует </a:t>
            </a:r>
            <a:r>
              <a:rPr lang="ru-RU" sz="1200" b="1" dirty="0" err="1"/>
              <a:t>BaseAIModel</a:t>
            </a:r>
            <a:r>
              <a:rPr lang="ru-RU" sz="1200" dirty="0"/>
              <a:t>, </a:t>
            </a:r>
            <a:r>
              <a:rPr lang="ru-RU" sz="1200" b="1" dirty="0" err="1"/>
              <a:t>ModelInfo</a:t>
            </a:r>
            <a:r>
              <a:rPr lang="ru-RU" sz="1200" dirty="0"/>
              <a:t> и декоратор </a:t>
            </a:r>
            <a:r>
              <a:rPr lang="ru-RU" sz="1200" b="1" i="1" dirty="0"/>
              <a:t>@</a:t>
            </a:r>
            <a:r>
              <a:rPr lang="ru-RU" sz="1200" b="1" i="1" dirty="0" err="1"/>
              <a:t>register_model</a:t>
            </a:r>
            <a:r>
              <a:rPr lang="ru-RU" sz="1200" b="1" i="1" dirty="0"/>
              <a:t>.</a:t>
            </a:r>
          </a:p>
          <a:p>
            <a:pPr lvl="1"/>
            <a:r>
              <a:rPr lang="ru-RU" sz="1200" i="1" dirty="0" err="1"/>
              <a:t>handlers</a:t>
            </a:r>
            <a:r>
              <a:rPr lang="ru-RU" sz="1200" dirty="0"/>
              <a:t>/: Модули с обработчиками сообщений, команд и </a:t>
            </a:r>
            <a:r>
              <a:rPr lang="ru-RU" sz="1200" dirty="0" err="1"/>
              <a:t>колбэков</a:t>
            </a:r>
            <a:r>
              <a:rPr lang="ru-RU" sz="1200" dirty="0"/>
              <a:t> для разных режимов (</a:t>
            </a:r>
            <a:r>
              <a:rPr lang="ru-RU" sz="1200" b="1" dirty="0" err="1"/>
              <a:t>settings_handlers</a:t>
            </a:r>
            <a:r>
              <a:rPr lang="ru-RU" sz="1200" dirty="0"/>
              <a:t>, </a:t>
            </a:r>
            <a:r>
              <a:rPr lang="ru-RU" sz="1200" b="1" dirty="0" err="1"/>
              <a:t>single_chat_handlers</a:t>
            </a:r>
            <a:r>
              <a:rPr lang="ru-RU" sz="1200" dirty="0"/>
              <a:t>, </a:t>
            </a:r>
            <a:r>
              <a:rPr lang="ru-RU" sz="1200" b="1" dirty="0" err="1"/>
              <a:t>arena_chat_handlers</a:t>
            </a:r>
            <a:r>
              <a:rPr lang="ru-RU" sz="1200" dirty="0"/>
              <a:t>). Активно используют FSM (</a:t>
            </a:r>
            <a:r>
              <a:rPr lang="ru-RU" sz="1200" b="1" dirty="0"/>
              <a:t>states.py</a:t>
            </a:r>
            <a:r>
              <a:rPr lang="ru-RU" sz="1200" dirty="0"/>
              <a:t>).</a:t>
            </a:r>
          </a:p>
          <a:p>
            <a:pPr lvl="1"/>
            <a:r>
              <a:rPr lang="ru-RU" sz="1200" i="1" dirty="0" err="1"/>
              <a:t>ai</a:t>
            </a:r>
            <a:r>
              <a:rPr lang="ru-RU" sz="1200" i="1" dirty="0"/>
              <a:t>/: </a:t>
            </a:r>
            <a:r>
              <a:rPr lang="ru-RU" sz="1200" dirty="0"/>
              <a:t>Модули с классами-реализациями для каждой AI-модели/провайдера (инкапсуляция логики API).</a:t>
            </a:r>
          </a:p>
          <a:p>
            <a:pPr lvl="1"/>
            <a:r>
              <a:rPr lang="ru-RU" sz="1200" i="1" dirty="0" err="1"/>
              <a:t>keyboards</a:t>
            </a:r>
            <a:r>
              <a:rPr lang="ru-RU" sz="1200" dirty="0"/>
              <a:t>/: Функции для генерации </a:t>
            </a:r>
            <a:r>
              <a:rPr lang="ru-RU" sz="1200" dirty="0" err="1"/>
              <a:t>inline</a:t>
            </a:r>
            <a:r>
              <a:rPr lang="ru-RU" sz="1200" dirty="0"/>
              <a:t> и </a:t>
            </a:r>
            <a:r>
              <a:rPr lang="ru-RU" sz="1200" dirty="0" err="1"/>
              <a:t>reply</a:t>
            </a:r>
            <a:r>
              <a:rPr lang="ru-RU" sz="1200" dirty="0"/>
              <a:t> клавиатур.</a:t>
            </a:r>
          </a:p>
          <a:p>
            <a:pPr lvl="1"/>
            <a:r>
              <a:rPr lang="ru-RU" sz="1200" i="1" dirty="0" err="1"/>
              <a:t>utils</a:t>
            </a:r>
            <a:r>
              <a:rPr lang="ru-RU" sz="1200" dirty="0"/>
              <a:t>/: Вспомогательные функции (</a:t>
            </a:r>
            <a:r>
              <a:rPr lang="ru-RU" sz="1200" dirty="0" err="1"/>
              <a:t>транскрибация</a:t>
            </a:r>
            <a:r>
              <a:rPr lang="ru-RU" sz="1200" dirty="0"/>
              <a:t>, разделение текста, обработка ответов).</a:t>
            </a:r>
          </a:p>
          <a:p>
            <a:r>
              <a:rPr lang="ru-RU" sz="1400" b="1" dirty="0"/>
              <a:t>Основные концепции:</a:t>
            </a:r>
            <a:endParaRPr lang="ru-RU" sz="1400" dirty="0"/>
          </a:p>
          <a:p>
            <a:pPr lvl="1"/>
            <a:r>
              <a:rPr lang="ru-RU" sz="1200" dirty="0"/>
              <a:t>Асинхронная обработка запросов.</a:t>
            </a:r>
          </a:p>
          <a:p>
            <a:pPr lvl="1"/>
            <a:r>
              <a:rPr lang="ru-RU" sz="1200" dirty="0"/>
              <a:t>Управление диалогом через машину состояний (FSM).</a:t>
            </a:r>
          </a:p>
          <a:p>
            <a:pPr lvl="1"/>
            <a:r>
              <a:rPr lang="ru-RU" sz="1200" dirty="0"/>
              <a:t>Динамическая регистрация и выбор AI-моделей через реестр.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37" t="-173" r="-35465" b="-1623"/>
          <a:stretch/>
        </p:blipFill>
        <p:spPr bwMode="auto">
          <a:xfrm>
            <a:off x="7649661" y="107576"/>
            <a:ext cx="3666690" cy="675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4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 и перспективы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9246" y="1667434"/>
            <a:ext cx="10986247" cy="4698859"/>
          </a:xfrm>
        </p:spPr>
        <p:txBody>
          <a:bodyPr>
            <a:noAutofit/>
          </a:bodyPr>
          <a:lstStyle/>
          <a:p>
            <a:r>
              <a:rPr lang="ru-RU" sz="1600" b="1" dirty="0"/>
              <a:t>Итог:</a:t>
            </a:r>
            <a:r>
              <a:rPr lang="ru-RU" sz="1600" dirty="0"/>
              <a:t> Разработан многофункциональный </a:t>
            </a:r>
            <a:r>
              <a:rPr lang="ru-RU" sz="1600" dirty="0" err="1"/>
              <a:t>Telegram</a:t>
            </a:r>
            <a:r>
              <a:rPr lang="ru-RU" sz="1600" dirty="0"/>
              <a:t>-бот, предоставляющий удобный доступ к широкому спектру современных AI-моделей через единый интерфейс. Реализованы режимы прямого взаимодействия и сравнения моделей ("Арена"), поддержка текстовых, голосовых и графических запросов.</a:t>
            </a:r>
          </a:p>
          <a:p>
            <a:r>
              <a:rPr lang="ru-RU" sz="1600" b="1" dirty="0"/>
              <a:t>Ключевые достижения:</a:t>
            </a:r>
            <a:endParaRPr lang="ru-RU" sz="1600" dirty="0"/>
          </a:p>
          <a:p>
            <a:pPr lvl="1"/>
            <a:r>
              <a:rPr lang="ru-RU" sz="1400" dirty="0"/>
              <a:t>Успешная интеграция с различными </a:t>
            </a:r>
            <a:r>
              <a:rPr lang="ru-RU" sz="1400" dirty="0" smtClean="0"/>
              <a:t>API </a:t>
            </a:r>
            <a:r>
              <a:rPr lang="ru-RU" sz="1400" dirty="0"/>
              <a:t>(</a:t>
            </a:r>
            <a:r>
              <a:rPr lang="ru-RU" sz="1400" dirty="0" err="1"/>
              <a:t>Gemini</a:t>
            </a:r>
            <a:r>
              <a:rPr lang="ru-RU" sz="1400" dirty="0"/>
              <a:t>, </a:t>
            </a:r>
            <a:r>
              <a:rPr lang="ru-RU" sz="1400" dirty="0" err="1"/>
              <a:t>Groq</a:t>
            </a:r>
            <a:r>
              <a:rPr lang="ru-RU" sz="1400" dirty="0"/>
              <a:t>, </a:t>
            </a:r>
            <a:r>
              <a:rPr lang="ru-RU" sz="1400" dirty="0" err="1"/>
              <a:t>Gradio</a:t>
            </a:r>
            <a:r>
              <a:rPr lang="ru-RU" sz="1400" dirty="0"/>
              <a:t>).</a:t>
            </a:r>
          </a:p>
          <a:p>
            <a:pPr lvl="1"/>
            <a:r>
              <a:rPr lang="ru-RU" sz="1400" dirty="0" smtClean="0"/>
              <a:t>Реализация системы </a:t>
            </a:r>
            <a:r>
              <a:rPr lang="ru-RU" sz="1400" dirty="0"/>
              <a:t>выбора и сравнения моделей.</a:t>
            </a:r>
          </a:p>
          <a:p>
            <a:pPr lvl="1"/>
            <a:r>
              <a:rPr lang="ru-RU" sz="1400" dirty="0"/>
              <a:t>Создание </a:t>
            </a:r>
            <a:r>
              <a:rPr lang="ru-RU" sz="1400" dirty="0" smtClean="0"/>
              <a:t>понятного </a:t>
            </a:r>
            <a:r>
              <a:rPr lang="ru-RU" sz="1400" dirty="0"/>
              <a:t>пользовательского интерфейса в </a:t>
            </a:r>
            <a:r>
              <a:rPr lang="ru-RU" sz="1400" dirty="0" err="1"/>
              <a:t>Telegram</a:t>
            </a:r>
            <a:r>
              <a:rPr lang="ru-RU" sz="1400" dirty="0"/>
              <a:t>.</a:t>
            </a:r>
          </a:p>
          <a:p>
            <a:pPr lvl="1"/>
            <a:r>
              <a:rPr lang="ru-RU" sz="1400" dirty="0"/>
              <a:t>Построение расширяемой архитектуры на </a:t>
            </a:r>
            <a:r>
              <a:rPr lang="ru-RU" sz="1400" dirty="0" err="1"/>
              <a:t>aiogram</a:t>
            </a:r>
            <a:r>
              <a:rPr lang="ru-RU" sz="1400" dirty="0"/>
              <a:t>.</a:t>
            </a:r>
          </a:p>
          <a:p>
            <a:r>
              <a:rPr lang="ru-RU" sz="1600" b="1" dirty="0"/>
              <a:t>Возможное дальнейшее развитие:</a:t>
            </a:r>
            <a:endParaRPr lang="ru-RU" sz="1600" dirty="0"/>
          </a:p>
          <a:p>
            <a:pPr lvl="1"/>
            <a:r>
              <a:rPr lang="ru-RU" sz="1400" dirty="0"/>
              <a:t>Добавление поддержки новых AI-моделей и провайдеров.</a:t>
            </a:r>
          </a:p>
          <a:p>
            <a:pPr lvl="1"/>
            <a:r>
              <a:rPr lang="ru-RU" sz="1400" dirty="0" smtClean="0"/>
              <a:t>Реализация </a:t>
            </a:r>
            <a:r>
              <a:rPr lang="ru-RU" sz="1400" dirty="0"/>
              <a:t>истории запросов для пользователей.</a:t>
            </a:r>
          </a:p>
          <a:p>
            <a:pPr lvl="1"/>
            <a:r>
              <a:rPr lang="ru-RU" sz="1400" dirty="0"/>
              <a:t>Добавление пользовательских профилей и настроек (например, сохранение предпочитаемой модели).</a:t>
            </a:r>
          </a:p>
          <a:p>
            <a:pPr lvl="1"/>
            <a:r>
              <a:rPr lang="ru-RU" sz="1400" dirty="0"/>
              <a:t>Оптимизация производительности и обработки ошибок.</a:t>
            </a:r>
          </a:p>
          <a:p>
            <a:pPr lvl="1"/>
            <a:r>
              <a:rPr lang="ru-RU" sz="1400" dirty="0"/>
              <a:t>Возможное добавление платных </a:t>
            </a:r>
            <a:r>
              <a:rPr lang="ru-RU" sz="1400" dirty="0" smtClean="0"/>
              <a:t>функций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80237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315</TotalTime>
  <Words>739</Words>
  <Application>Microsoft Office PowerPoint</Application>
  <PresentationFormat>Произвольный</PresentationFormat>
  <Paragraphs>71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Схема</vt:lpstr>
      <vt:lpstr>AI Hub</vt:lpstr>
      <vt:lpstr>Автор</vt:lpstr>
      <vt:lpstr>Обзор проекта</vt:lpstr>
      <vt:lpstr>Настройка режима и выбор модели</vt:lpstr>
      <vt:lpstr>Режим "Single"</vt:lpstr>
      <vt:lpstr>Режим "Арена": Запрос, Ответы и Голосование</vt:lpstr>
      <vt:lpstr>Технологии</vt:lpstr>
      <vt:lpstr>Архитектура проекта</vt:lpstr>
      <vt:lpstr>Итоги и перспективы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HEXAGON-GAME</dc:title>
  <dc:creator/>
  <cp:lastModifiedBy>Пользователь Windows</cp:lastModifiedBy>
  <cp:revision>318</cp:revision>
  <dcterms:created xsi:type="dcterms:W3CDTF">2025-01-19T10:40:36Z</dcterms:created>
  <dcterms:modified xsi:type="dcterms:W3CDTF">2025-05-11T16:04:10Z</dcterms:modified>
</cp:coreProperties>
</file>